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Lato"/>
      <p:regular r:id="rId25"/>
      <p:bold r:id="rId26"/>
      <p:italic r:id="rId27"/>
      <p:boldItalic r:id="rId28"/>
    </p:embeddedFont>
    <p:embeddedFont>
      <p:font typeface="Source Code Pro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ourceCodePr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SourceCodePro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393500" y="1967475"/>
            <a:ext cx="4047300" cy="8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Week 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</a:p>
        </p:txBody>
      </p:sp>
      <p:pic>
        <p:nvPicPr>
          <p:cNvPr id="55" name="Shape 55"/>
          <p:cNvPicPr preferRelativeResize="0"/>
          <p:nvPr/>
        </p:nvPicPr>
        <p:blipFill rotWithShape="1">
          <a:blip r:embed="rId3">
            <a:alphaModFix/>
          </a:blip>
          <a:srcRect b="0" l="31549" r="0" t="0"/>
          <a:stretch/>
        </p:blipFill>
        <p:spPr>
          <a:xfrm flipH="1">
            <a:off x="4440799" y="0"/>
            <a:ext cx="469437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p-logo-md.png" id="56" name="Shape 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6675" y="4576175"/>
            <a:ext cx="1320926" cy="32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 also helps to keeps our output </a:t>
            </a:r>
            <a:r>
              <a:rPr lang="en" u="sng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consistent</a:t>
            </a:r>
            <a:r>
              <a:rPr i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r>
              <a:rPr b="1" i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There is nothing worse than a website that looks inconsistent from one page to the next. It’s a usability nightmare, and it looks amateurish.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avoids that by keeping most of the behaviour at the low level, we usually only need to make subtle adjustments as we combine elements.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Why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useful?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2400">
              <a:solidFill>
                <a:srgbClr val="C42B4E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700" y="1161200"/>
            <a:ext cx="4257901" cy="2821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Finally, it helps us stick to the two golden rules of programming: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DRY 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(don’t repeat yourself)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KISS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(keep it simple, stupid)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42B4E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Why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useful?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2400">
              <a:solidFill>
                <a:srgbClr val="C42B4E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700" y="1161200"/>
            <a:ext cx="4257901" cy="2821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/>
        </p:nvSpPr>
        <p:spPr>
          <a:xfrm>
            <a:off x="311700" y="1326975"/>
            <a:ext cx="35229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42B4E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Atoms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Remember, in a web project, raw HTML tags are our </a:t>
            </a:r>
            <a:r>
              <a:rPr b="1" lang="en">
                <a:solidFill>
                  <a:srgbClr val="C42B4E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atoms</a:t>
            </a:r>
            <a:r>
              <a:rPr lang="en">
                <a:solidFill>
                  <a:srgbClr val="C42B4E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, so work with them first.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In the example on the right, we are applying default styles to some commonly used elements; 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C42B4E"/>
              </a:buClr>
              <a:buFont typeface="Lato"/>
              <a:buChar char="●"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Labels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C42B4E"/>
              </a:buClr>
              <a:buFont typeface="Lato"/>
              <a:buChar char="●"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Inputs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C42B4E"/>
              </a:buClr>
              <a:buFont typeface="Lato"/>
              <a:buChar char="●"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Buttons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311700" y="261000"/>
            <a:ext cx="35229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How do we implement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?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4062000" y="0"/>
            <a:ext cx="508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000" u="sng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&lt;label&gt;I am an Atom.&lt;/label&gt;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&lt;input type=”textbox” value=”I am an atom too.” /&gt;</a:t>
            </a:r>
          </a:p>
          <a:p>
            <a:pPr indent="-69850"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&lt;button type=”submit”&gt;I am also an atom.&lt;/submit&gt;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en" sz="1000" u="sng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label 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font-weight: bold;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input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background: #f0f0f0;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border: 1px solid #333;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border-radius: 4px;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padding: 8px 1em;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button 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background: white;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color: black;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border: 1px solid black;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padding: 8px 1em;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border-radius: 4px;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transition: all 0.4s ease-in-out;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button:hover{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background: black;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color: white;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/>
        </p:nvSpPr>
        <p:spPr>
          <a:xfrm>
            <a:off x="311700" y="1326975"/>
            <a:ext cx="35229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We’ll now combine a few HTML tags (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) to create something meaningful - a search form (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).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Since we have already given our atoms their basic styling, all our search-form CSS is super simple.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Infact, all we’re doing in this example is changing the background colour of the form and making the search box + button inline.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4062000" y="0"/>
            <a:ext cx="508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000" u="sng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&lt;h2&gt;This is a search-form molecule.&lt;/h2&gt;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&lt;div class=”search-form”&gt;</a:t>
            </a:r>
          </a:p>
          <a:p>
            <a:pPr indent="387350"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&lt;label&gt;Enter a search term&lt;/label&gt;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&lt;input type=”textbox” name=”searchTerm” /&gt;</a:t>
            </a:r>
          </a:p>
          <a:p>
            <a:pPr indent="387350" lvl="0" rt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&lt;button type=”submit”&gt;Search&lt;/submit&gt;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&lt;/div&gt;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b="1" lang="en" sz="1000" u="sng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.search-form{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background: grey;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clear: both;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overflow: hidden;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max-width: 400px;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.search-form input 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float: left;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width: 200px;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.search-form button 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float: left;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7" name="Shape 147"/>
          <p:cNvSpPr txBox="1"/>
          <p:nvPr/>
        </p:nvSpPr>
        <p:spPr>
          <a:xfrm>
            <a:off x="311700" y="261000"/>
            <a:ext cx="35229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How do we implement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?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/>
        </p:nvSpPr>
        <p:spPr>
          <a:xfrm>
            <a:off x="311700" y="1326975"/>
            <a:ext cx="35229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Organisms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We’ll now define our first fully-fledged page section (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organism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) - the header.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In the example on the right, the nav and search form have been abbreviated, but these will have been built and styled as individual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Again, our HTML and CSS is super simple - just positioning and subtle adjustments.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4062000" y="0"/>
            <a:ext cx="508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000" u="sng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&lt;h2&gt;This is a header organism.&lt;/h2&gt;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&lt;header&gt;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&lt;img src=”assets/img/logo.png” /&gt;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&lt;nav&gt;{...}&lt;/nav&gt;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&lt;div class=”search-form”&gt;{...}&lt;/div&gt;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&lt;/header&gt;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en" sz="1000" u="sng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eader img 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loat: left;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ax-width: 200px;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margin-right: 1em; // 16px;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eader nav 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loat: left;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header .search-form{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float: right;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ackground: #C0C0C0;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4" name="Shape 154"/>
          <p:cNvSpPr txBox="1"/>
          <p:nvPr/>
        </p:nvSpPr>
        <p:spPr>
          <a:xfrm>
            <a:off x="311700" y="261000"/>
            <a:ext cx="35229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How do we implement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/>
        </p:nvSpPr>
        <p:spPr>
          <a:xfrm>
            <a:off x="311700" y="1326975"/>
            <a:ext cx="35229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Templates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Now we’ll combine several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organisms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to create our first template - the blog-post.html.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This template has a proper anatomy, with a html, head, and body tag.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Everything between the body tag is the unique recipe for this template.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Again, HTML and CSS is super simple! This will give us a main content area and a sidebar.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4062000" y="0"/>
            <a:ext cx="5082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000" u="sng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&lt;html&gt;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&lt;head&gt;{...}&lt;/head&gt;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&lt;body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class=”blog-post”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&gt;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&lt;header&gt;{...}&lt;/header&gt;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&lt;main&gt;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&lt;article&gt;{...}&lt;/article&gt;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&lt;aside class=”sidebar”&gt;{...}&lt;/aside}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&lt;/main&gt;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&lt;footer&gt;{...}&lt;/footer&gt;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&lt;/body&gt;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&lt;/html&gt;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en" sz="1000" u="sng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article 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float: left;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width: 70%;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padding-right: 2em;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box-sizing: border-box;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aside {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float: left;</a:t>
            </a:r>
          </a:p>
          <a:p>
            <a:pPr lv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w</a:t>
            </a: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idth: 30%;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61" name="Shape 161"/>
          <p:cNvSpPr txBox="1"/>
          <p:nvPr/>
        </p:nvSpPr>
        <p:spPr>
          <a:xfrm>
            <a:off x="311700" y="261000"/>
            <a:ext cx="35229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How do we implement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?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/>
        </p:nvSpPr>
        <p:spPr>
          <a:xfrm>
            <a:off x="311700" y="1326975"/>
            <a:ext cx="35229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Pages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We won't be demonstrating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pages 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in this week's session. But these are usually populated using a Content Management System (CMS).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WordPress and Umbraco are two popular CMS’, but there are literally hundreds!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In the future we will implement our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templates 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in the Umbraco CMS, and use it to create some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pages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id="167" name="Shape 167"/>
          <p:cNvSpPr txBox="1"/>
          <p:nvPr/>
        </p:nvSpPr>
        <p:spPr>
          <a:xfrm>
            <a:off x="311700" y="261000"/>
            <a:ext cx="35229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How do we implement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?</a:t>
            </a:r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7000" y="695025"/>
            <a:ext cx="5004600" cy="375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/>
        </p:nvSpPr>
        <p:spPr>
          <a:xfrm>
            <a:off x="311700" y="2092800"/>
            <a:ext cx="8635800" cy="5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Any questions?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311700" y="1326975"/>
            <a:ext cx="35229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This weeks exercise you have been given a design to implement and a partially finished solution.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You must complete the solution according to the design using only HTML and CSS.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>
              <a:solidFill>
                <a:srgbClr val="C42B4E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Shape 179"/>
          <p:cNvSpPr txBox="1"/>
          <p:nvPr/>
        </p:nvSpPr>
        <p:spPr>
          <a:xfrm>
            <a:off x="311700" y="261000"/>
            <a:ext cx="3522900" cy="9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This weeks exercise:</a:t>
            </a:r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7000" y="903550"/>
            <a:ext cx="5004599" cy="333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/>
        </p:nvSpPr>
        <p:spPr>
          <a:xfrm>
            <a:off x="311700" y="1142625"/>
            <a:ext cx="40473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 sz="1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Please make sure you complete the weekly exercises.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 can’t help you if you don’t share you git repo.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These exercises will make your project much easier!</a:t>
            </a:r>
          </a:p>
        </p:txBody>
      </p:sp>
      <p:sp>
        <p:nvSpPr>
          <p:cNvPr id="186" name="Shape 186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One more thing...</a:t>
            </a:r>
          </a:p>
        </p:txBody>
      </p:sp>
      <p:pic>
        <p:nvPicPr>
          <p:cNvPr id="187" name="Shape 187"/>
          <p:cNvPicPr preferRelativeResize="0"/>
          <p:nvPr/>
        </p:nvPicPr>
        <p:blipFill rotWithShape="1">
          <a:blip r:embed="rId3">
            <a:alphaModFix/>
          </a:blip>
          <a:srcRect b="0" l="0" r="52689" t="0"/>
          <a:stretch/>
        </p:blipFill>
        <p:spPr>
          <a:xfrm>
            <a:off x="4581300" y="0"/>
            <a:ext cx="45626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is an </a:t>
            </a:r>
            <a:r>
              <a:rPr lang="en" u="sng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approach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to building scalable, maintainable systems.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It work’s kind of like crafting in Minecraft.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It can be applied to any project, not just HTML.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i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r>
              <a:rPr i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We’re not designing pages, we’re designing a system of components.”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~ Stephen Hay</a:t>
            </a:r>
          </a:p>
        </p:txBody>
      </p:sp>
      <p:sp>
        <p:nvSpPr>
          <p:cNvPr id="62" name="Shape 62"/>
          <p:cNvSpPr txBox="1"/>
          <p:nvPr/>
        </p:nvSpPr>
        <p:spPr>
          <a:xfrm>
            <a:off x="311700" y="4665700"/>
            <a:ext cx="27309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http://bradfrost.com/blog/post/atomic-web-design/</a:t>
            </a:r>
          </a:p>
        </p:txBody>
      </p:sp>
      <p:sp>
        <p:nvSpPr>
          <p:cNvPr id="63" name="Shape 63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What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design?</a:t>
            </a:r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2125" y="1943100"/>
            <a:ext cx="2266950" cy="12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914" y="0"/>
            <a:ext cx="72601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has 5 ‘levels’: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Atoms: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our raw ingredients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Molecules: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a unique combination of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Organisms: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a unique combination of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Templates: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a unique combination of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organisms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Pages: 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 unique instance of a template.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311700" y="4665700"/>
            <a:ext cx="27309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http://bradfrost.com/blog/post/atomic-web-design/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What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design?</a:t>
            </a:r>
          </a:p>
        </p:txBody>
      </p:sp>
      <p:pic>
        <p:nvPicPr>
          <p:cNvPr id="72" name="Shape 72"/>
          <p:cNvPicPr preferRelativeResize="0"/>
          <p:nvPr/>
        </p:nvPicPr>
        <p:blipFill rotWithShape="1">
          <a:blip r:embed="rId3">
            <a:alphaModFix/>
          </a:blip>
          <a:srcRect b="11633" l="0" r="0" t="11626"/>
          <a:stretch/>
        </p:blipFill>
        <p:spPr>
          <a:xfrm>
            <a:off x="5852125" y="1943100"/>
            <a:ext cx="2184400" cy="12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 the lowest level, we have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These are our raw materials.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In the case of a web project, that would be our raw HTML tags.</a:t>
            </a:r>
          </a:p>
        </p:txBody>
      </p:sp>
      <p:sp>
        <p:nvSpPr>
          <p:cNvPr id="78" name="Shape 78"/>
          <p:cNvSpPr txBox="1"/>
          <p:nvPr/>
        </p:nvSpPr>
        <p:spPr>
          <a:xfrm>
            <a:off x="311700" y="4665700"/>
            <a:ext cx="27309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http://bradfrost.com/blog/post/atomic-web-design/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What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design?</a:t>
            </a:r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700" y="893150"/>
            <a:ext cx="4257899" cy="3357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We combine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to create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, which are discrete ‘blocks’ of functionality.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By combining our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from the previous slide, we can create a search form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This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can be reused throughout the site, without any code changes, and will always look and behave exactly the same way.</a:t>
            </a:r>
          </a:p>
        </p:txBody>
      </p:sp>
      <p:sp>
        <p:nvSpPr>
          <p:cNvPr id="86" name="Shape 86"/>
          <p:cNvSpPr txBox="1"/>
          <p:nvPr/>
        </p:nvSpPr>
        <p:spPr>
          <a:xfrm>
            <a:off x="311700" y="4665700"/>
            <a:ext cx="27309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http://bradfrost.com/blog/post/atomic-web-design/</a:t>
            </a:r>
          </a:p>
        </p:txBody>
      </p:sp>
      <p:sp>
        <p:nvSpPr>
          <p:cNvPr id="87" name="Shape 87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What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design?</a:t>
            </a:r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700" y="1122125"/>
            <a:ext cx="4257899" cy="3300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Organisms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We can then combine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molecules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together to create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organisms.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These are self-contained, complete ‘sections’ of a webpage.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For example, we may combine our search-form molecule with our nav-bar molecule to create our site header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organism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311700" y="4665700"/>
            <a:ext cx="27309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http://bradfrost.com/blog/post/atomic-web-design/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What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design?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7000" y="2339725"/>
            <a:ext cx="3355299" cy="46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Templates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We can then combine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organisms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to form our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templates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The example on the right might be a ‘blog-post.html’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template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Note that the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template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does not contain any content, it only specifies </a:t>
            </a:r>
            <a:r>
              <a:rPr i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where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and </a:t>
            </a:r>
            <a:r>
              <a:rPr i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how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the content is presented.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311700" y="4665700"/>
            <a:ext cx="27309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http://bradfrost.com/blog/post/atomic-web-design/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What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design?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700" y="1123888"/>
            <a:ext cx="4257899" cy="3296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Pages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Finally, we create instances of our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templates 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by dropping content into them to create unique </a:t>
            </a: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pages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We could have 50 unique blog posts, all using the same template.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311700" y="4665700"/>
            <a:ext cx="27309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http://bradfrost.com/blog/post/atomic-web-design/</a:t>
            </a:r>
          </a:p>
        </p:txBody>
      </p:sp>
      <p:sp>
        <p:nvSpPr>
          <p:cNvPr id="111" name="Shape 111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What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design?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700" y="1139625"/>
            <a:ext cx="4229650" cy="3234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/>
        </p:nvSpPr>
        <p:spPr>
          <a:xfrm>
            <a:off x="311700" y="1142613"/>
            <a:ext cx="4269600" cy="32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Systems are living, breathing things. In time they will grow, evolve, and change.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helps us organise our systems into discrete, logical pieces, that can be combined, reused, or changed with minimal fuss.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C42B4E"/>
              </a:solidFill>
              <a:latin typeface="Lato"/>
              <a:ea typeface="Lato"/>
              <a:cs typeface="Lato"/>
              <a:sym typeface="La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311700" y="261000"/>
            <a:ext cx="4047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Why is </a:t>
            </a:r>
            <a:r>
              <a:rPr b="1"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atomic design</a:t>
            </a:r>
            <a:r>
              <a:rPr lang="en" sz="2400">
                <a:solidFill>
                  <a:srgbClr val="C42B4E"/>
                </a:solidFill>
                <a:latin typeface="Lato"/>
                <a:ea typeface="Lato"/>
                <a:cs typeface="Lato"/>
                <a:sym typeface="Lato"/>
              </a:rPr>
              <a:t> useful?</a:t>
            </a:r>
          </a:p>
        </p:txBody>
      </p:sp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700" y="1161200"/>
            <a:ext cx="4257901" cy="28211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